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M PLUS Rounded 1c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PLUSRounded1c-bold.fntdata"/><Relationship Id="rId25" Type="http://schemas.openxmlformats.org/officeDocument/2006/relationships/font" Target="fonts/MPLUSRounded1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083d05112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083d05112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084919ec2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084919ec2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083d051128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083d05112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084919ec2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084919ec2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084919ec2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084919ec2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084919ec26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084919ec26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084919ec26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084919ec26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084919ec26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084919ec2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f9b579e7d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f9b579e7d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f9b579e7d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f9b579e7d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04b21c69b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04b21c69b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6062abd02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06062abd02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4b21c69ba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04b21c69ba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06062abd02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06062abd02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083d05112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083d05112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06062abd02_2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06062abd02_2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083d05112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083d05112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083d051128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083d05112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3.png"/><Relationship Id="rId6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Relationship Id="rId4" Type="http://schemas.openxmlformats.org/officeDocument/2006/relationships/image" Target="../media/image25.png"/><Relationship Id="rId5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Relationship Id="rId4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後期➀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変数とデータの型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（例１）</a:t>
            </a:r>
            <a:endParaRPr/>
          </a:p>
        </p:txBody>
      </p:sp>
      <p:pic>
        <p:nvPicPr>
          <p:cNvPr id="139" name="Google Shape;13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150" y="850571"/>
            <a:ext cx="4435650" cy="419162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2"/>
          <p:cNvSpPr/>
          <p:nvPr/>
        </p:nvSpPr>
        <p:spPr>
          <a:xfrm>
            <a:off x="1199814" y="918271"/>
            <a:ext cx="3659700" cy="4124100"/>
          </a:xfrm>
          <a:prstGeom prst="roundRect">
            <a:avLst>
              <a:gd fmla="val 3335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1" name="Google Shape;141;p22"/>
          <p:cNvSpPr/>
          <p:nvPr/>
        </p:nvSpPr>
        <p:spPr>
          <a:xfrm>
            <a:off x="482479" y="883397"/>
            <a:ext cx="383700" cy="418500"/>
          </a:xfrm>
          <a:prstGeom prst="roundRect">
            <a:avLst>
              <a:gd fmla="val 3335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3700" y="1369700"/>
            <a:ext cx="2080976" cy="2595088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/>
        </p:nvSpPr>
        <p:spPr>
          <a:xfrm>
            <a:off x="5543700" y="815600"/>
            <a:ext cx="1448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4" name="Google Shape;144;p22"/>
          <p:cNvSpPr txBox="1"/>
          <p:nvPr/>
        </p:nvSpPr>
        <p:spPr>
          <a:xfrm>
            <a:off x="4272150" y="317375"/>
            <a:ext cx="599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32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</a:t>
            </a:r>
            <a:endParaRPr sz="32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5" name="Google Shape;145;p22"/>
          <p:cNvSpPr txBox="1"/>
          <p:nvPr/>
        </p:nvSpPr>
        <p:spPr>
          <a:xfrm>
            <a:off x="374475" y="1225700"/>
            <a:ext cx="599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32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</a:t>
            </a:r>
            <a:endParaRPr sz="32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5086700" y="4026575"/>
            <a:ext cx="3262500" cy="10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#で始まる行はプログラムと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認識されない（コメント）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→メモとして使える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問１：解答例</a:t>
            </a:r>
            <a:endParaRPr/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1665262"/>
            <a:ext cx="3670850" cy="211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/>
          <p:nvPr/>
        </p:nvSpPr>
        <p:spPr>
          <a:xfrm>
            <a:off x="223525" y="998075"/>
            <a:ext cx="14553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解答例１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4320100" y="998075"/>
            <a:ext cx="14553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解答例２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0100" y="1756800"/>
            <a:ext cx="4434706" cy="190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1290250" y="2182338"/>
            <a:ext cx="2442450" cy="66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※変数</a:t>
            </a:r>
            <a:r>
              <a:rPr lang="ja"/>
              <a:t>について補足</a:t>
            </a:r>
            <a:endParaRPr/>
          </a:p>
        </p:txBody>
      </p:sp>
      <p:sp>
        <p:nvSpPr>
          <p:cNvPr id="162" name="Google Shape;162;p24"/>
          <p:cNvSpPr txBox="1"/>
          <p:nvPr/>
        </p:nvSpPr>
        <p:spPr>
          <a:xfrm>
            <a:off x="223525" y="1010775"/>
            <a:ext cx="48024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変数名の付け方についてのルール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3" name="Google Shape;163;p24"/>
          <p:cNvSpPr txBox="1"/>
          <p:nvPr/>
        </p:nvSpPr>
        <p:spPr>
          <a:xfrm>
            <a:off x="251425" y="1645925"/>
            <a:ext cx="8757000" cy="3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半角アルファベット、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アンダースコア(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_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)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、数字を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組み合わせてつくる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 PLUS Rounded 1c"/>
              <a:buChar char="○"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OK例：ave_1, kaisuu, Osaka</a:t>
            </a:r>
            <a:b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数字のみ、数字から始まる文字列はＮＧ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 PLUS Rounded 1c"/>
              <a:buChar char="○"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NG例：79kisei</a:t>
            </a:r>
            <a:b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予約語（既に役割を持った単語）と同じ名前はＮＧ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 PLUS Rounded 1c"/>
              <a:buChar char="○"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NG例：print,  type,  if,  else,  for,  true,  false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1.3 </a:t>
            </a:r>
            <a:r>
              <a:rPr lang="ja"/>
              <a:t>算術演算子</a:t>
            </a:r>
            <a:endParaRPr/>
          </a:p>
        </p:txBody>
      </p:sp>
      <p:sp>
        <p:nvSpPr>
          <p:cNvPr id="169" name="Google Shape;169;p25"/>
          <p:cNvSpPr txBox="1"/>
          <p:nvPr/>
        </p:nvSpPr>
        <p:spPr>
          <a:xfrm>
            <a:off x="223525" y="1010775"/>
            <a:ext cx="50358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Python でよく使われる算術演算子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70" name="Google Shape;170;p25"/>
          <p:cNvPicPr preferRelativeResize="0"/>
          <p:nvPr/>
        </p:nvPicPr>
        <p:blipFill rotWithShape="1">
          <a:blip r:embed="rId3">
            <a:alphaModFix/>
          </a:blip>
          <a:srcRect b="0" l="0" r="50000" t="0"/>
          <a:stretch/>
        </p:blipFill>
        <p:spPr>
          <a:xfrm>
            <a:off x="293550" y="1741925"/>
            <a:ext cx="4354650" cy="189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5"/>
          <p:cNvPicPr preferRelativeResize="0"/>
          <p:nvPr/>
        </p:nvPicPr>
        <p:blipFill rotWithShape="1">
          <a:blip r:embed="rId3">
            <a:alphaModFix/>
          </a:blip>
          <a:srcRect b="0" l="50000" r="0" t="0"/>
          <a:stretch/>
        </p:blipFill>
        <p:spPr>
          <a:xfrm>
            <a:off x="4751075" y="1741925"/>
            <a:ext cx="4354650" cy="189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（例２）（例３）</a:t>
            </a:r>
            <a:endParaRPr/>
          </a:p>
        </p:txBody>
      </p:sp>
      <p:pic>
        <p:nvPicPr>
          <p:cNvPr id="177" name="Google Shape;177;p26"/>
          <p:cNvPicPr preferRelativeResize="0"/>
          <p:nvPr/>
        </p:nvPicPr>
        <p:blipFill rotWithShape="1">
          <a:blip r:embed="rId3">
            <a:alphaModFix/>
          </a:blip>
          <a:srcRect b="0" l="0" r="0" t="2610"/>
          <a:stretch/>
        </p:blipFill>
        <p:spPr>
          <a:xfrm>
            <a:off x="647500" y="889938"/>
            <a:ext cx="2489513" cy="259667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6"/>
          <p:cNvSpPr txBox="1"/>
          <p:nvPr/>
        </p:nvSpPr>
        <p:spPr>
          <a:xfrm>
            <a:off x="4154350" y="793450"/>
            <a:ext cx="14325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79" name="Google Shape;17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4350" y="1441300"/>
            <a:ext cx="2211900" cy="1787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7500" y="3583100"/>
            <a:ext cx="2211900" cy="148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54352" y="3583100"/>
            <a:ext cx="1983600" cy="66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（例４）</a:t>
            </a:r>
            <a:endParaRPr/>
          </a:p>
        </p:txBody>
      </p:sp>
      <p:sp>
        <p:nvSpPr>
          <p:cNvPr id="187" name="Google Shape;187;p27"/>
          <p:cNvSpPr txBox="1"/>
          <p:nvPr/>
        </p:nvSpPr>
        <p:spPr>
          <a:xfrm>
            <a:off x="4484475" y="878750"/>
            <a:ext cx="1448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8" name="Google Shape;18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150" y="878750"/>
            <a:ext cx="3102750" cy="415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4175" y="1518150"/>
            <a:ext cx="2199975" cy="337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（</a:t>
            </a:r>
            <a:r>
              <a:rPr lang="ja"/>
              <a:t>問２）解答例</a:t>
            </a:r>
            <a:endParaRPr/>
          </a:p>
        </p:txBody>
      </p:sp>
      <p:sp>
        <p:nvSpPr>
          <p:cNvPr id="195" name="Google Shape;195;p28"/>
          <p:cNvSpPr txBox="1"/>
          <p:nvPr/>
        </p:nvSpPr>
        <p:spPr>
          <a:xfrm>
            <a:off x="4595100" y="986425"/>
            <a:ext cx="14481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96" name="Google Shape;19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3763" y="1619175"/>
            <a:ext cx="1046425" cy="108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675" y="986425"/>
            <a:ext cx="3438225" cy="289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8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2333625" y="2836275"/>
            <a:ext cx="1237425" cy="96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発展：ポイント１</a:t>
            </a:r>
            <a:endParaRPr/>
          </a:p>
        </p:txBody>
      </p:sp>
      <p:sp>
        <p:nvSpPr>
          <p:cNvPr id="204" name="Google Shape;204;p29"/>
          <p:cNvSpPr txBox="1"/>
          <p:nvPr/>
        </p:nvSpPr>
        <p:spPr>
          <a:xfrm>
            <a:off x="223525" y="1072425"/>
            <a:ext cx="72621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数字が変わってもプログラムはできるだけ変えない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5" name="Google Shape;205;p29"/>
          <p:cNvSpPr txBox="1"/>
          <p:nvPr/>
        </p:nvSpPr>
        <p:spPr>
          <a:xfrm>
            <a:off x="223525" y="1626525"/>
            <a:ext cx="7157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→ 数字は変数に代入し、変数を使って式をつくる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6" name="Google Shape;20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650" y="2180625"/>
            <a:ext cx="4120725" cy="129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9"/>
          <p:cNvSpPr/>
          <p:nvPr/>
        </p:nvSpPr>
        <p:spPr>
          <a:xfrm>
            <a:off x="1071550" y="3337150"/>
            <a:ext cx="7035600" cy="5541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あとは自分で考えてプログラムを作ってみよう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発展：ポイント２</a:t>
            </a:r>
            <a:endParaRPr/>
          </a:p>
        </p:txBody>
      </p:sp>
      <p:sp>
        <p:nvSpPr>
          <p:cNvPr id="213" name="Google Shape;213;p30"/>
          <p:cNvSpPr txBox="1"/>
          <p:nvPr/>
        </p:nvSpPr>
        <p:spPr>
          <a:xfrm>
            <a:off x="223525" y="1072425"/>
            <a:ext cx="82266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結果を表示するときは、見る人が分かるかどうか意識する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4" name="Google Shape;214;p30"/>
          <p:cNvSpPr txBox="1"/>
          <p:nvPr/>
        </p:nvSpPr>
        <p:spPr>
          <a:xfrm>
            <a:off x="223525" y="1702725"/>
            <a:ext cx="5202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5" name="Google Shape;21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343150"/>
            <a:ext cx="2056725" cy="10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0"/>
          <p:cNvPicPr preferRelativeResize="0"/>
          <p:nvPr/>
        </p:nvPicPr>
        <p:blipFill rotWithShape="1">
          <a:blip r:embed="rId4">
            <a:alphaModFix/>
          </a:blip>
          <a:srcRect b="68089" l="0" r="0" t="0"/>
          <a:stretch/>
        </p:blipFill>
        <p:spPr>
          <a:xfrm>
            <a:off x="2758425" y="2266950"/>
            <a:ext cx="6227275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0"/>
          <p:cNvSpPr txBox="1"/>
          <p:nvPr/>
        </p:nvSpPr>
        <p:spPr>
          <a:xfrm>
            <a:off x="764525" y="1702725"/>
            <a:ext cx="3582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単位も合わせて表示する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8" name="Google Shape;218;p30"/>
          <p:cNvPicPr preferRelativeResize="0"/>
          <p:nvPr/>
        </p:nvPicPr>
        <p:blipFill rotWithShape="1">
          <a:blip r:embed="rId4">
            <a:alphaModFix/>
          </a:blip>
          <a:srcRect b="0" l="0" r="0" t="31907"/>
          <a:stretch/>
        </p:blipFill>
        <p:spPr>
          <a:xfrm>
            <a:off x="2758425" y="2928150"/>
            <a:ext cx="6227275" cy="141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0"/>
          <p:cNvSpPr/>
          <p:nvPr/>
        </p:nvSpPr>
        <p:spPr>
          <a:xfrm>
            <a:off x="2383875" y="2333025"/>
            <a:ext cx="270900" cy="113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0" name="Google Shape;220;p30"/>
          <p:cNvSpPr/>
          <p:nvPr/>
        </p:nvSpPr>
        <p:spPr>
          <a:xfrm>
            <a:off x="4648200" y="4406100"/>
            <a:ext cx="4406700" cy="661200"/>
          </a:xfrm>
          <a:prstGeom prst="roundRect">
            <a:avLst>
              <a:gd fmla="val 16667" name="adj"/>
            </a:avLst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データ型が異なる値どうしは足し算不可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（kotaeは整数型、”秒後”は文字列型）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発展：ポイント２</a:t>
            </a:r>
            <a:endParaRPr/>
          </a:p>
        </p:txBody>
      </p:sp>
      <p:sp>
        <p:nvSpPr>
          <p:cNvPr id="226" name="Google Shape;226;p31"/>
          <p:cNvSpPr txBox="1"/>
          <p:nvPr/>
        </p:nvSpPr>
        <p:spPr>
          <a:xfrm>
            <a:off x="223525" y="1072425"/>
            <a:ext cx="82266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結果を表示するときは、見る人が分かるかどうか意識する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223525" y="1702725"/>
            <a:ext cx="5202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28" name="Google Shape;22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343150"/>
            <a:ext cx="2056725" cy="103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1"/>
          <p:cNvSpPr txBox="1"/>
          <p:nvPr/>
        </p:nvSpPr>
        <p:spPr>
          <a:xfrm>
            <a:off x="764525" y="1702725"/>
            <a:ext cx="3582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単位も合わせて表示する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0" name="Google Shape;230;p31"/>
          <p:cNvSpPr/>
          <p:nvPr/>
        </p:nvSpPr>
        <p:spPr>
          <a:xfrm>
            <a:off x="2383875" y="2333025"/>
            <a:ext cx="270900" cy="113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1" name="Google Shape;23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8400" y="2333025"/>
            <a:ext cx="3651974" cy="113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1"/>
          <p:cNvSpPr/>
          <p:nvPr/>
        </p:nvSpPr>
        <p:spPr>
          <a:xfrm>
            <a:off x="4798225" y="3233050"/>
            <a:ext cx="3651900" cy="1034100"/>
          </a:xfrm>
          <a:prstGeom prst="wedgeRoundRectCallout">
            <a:avLst>
              <a:gd fmla="val -43667" name="adj1"/>
              <a:gd fmla="val -72988" name="adj2"/>
              <a:gd fmla="val 0" name="adj3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str( )で囲むことで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文字列型として扱われる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準備：</a:t>
            </a:r>
            <a:r>
              <a:rPr lang="ja"/>
              <a:t>実習ファイルの</a:t>
            </a:r>
            <a:r>
              <a:rPr lang="ja"/>
              <a:t>ダウンロード</a:t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223525" y="1116375"/>
            <a:ext cx="852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AutoNum type="arabicPeriod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Classroom の授業ページから info1.ipybnファイルを選択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450" y="1822875"/>
            <a:ext cx="5549525" cy="2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896450" y="3878025"/>
            <a:ext cx="2542500" cy="554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3997225" y="1822875"/>
            <a:ext cx="2806800" cy="470400"/>
          </a:xfrm>
          <a:prstGeom prst="wedgeRoundRectCallout">
            <a:avLst>
              <a:gd fmla="val -65706" name="adj1"/>
              <a:gd fmla="val -19234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このトピックの中にある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3891625" y="3991125"/>
            <a:ext cx="3691500" cy="470400"/>
          </a:xfrm>
          <a:prstGeom prst="wedgeRoundRectCallout">
            <a:avLst>
              <a:gd fmla="val -61470" name="adj1"/>
              <a:gd fmla="val -14684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末尾が .ipynb のファイルを選択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準備：実習ファイルのダウンロード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223525" y="1106050"/>
            <a:ext cx="7726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2. ダウンロードボタンを押す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600" y="1660150"/>
            <a:ext cx="6225525" cy="31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>
            <a:off x="3162313" y="3218354"/>
            <a:ext cx="1058100" cy="338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981150" y="3862350"/>
            <a:ext cx="2983200" cy="1015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各自のコンピュータ内の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ダウンロードという名前の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フォルダにコピーされる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準備：</a:t>
            </a:r>
            <a:r>
              <a:rPr lang="ja"/>
              <a:t>Google</a:t>
            </a:r>
            <a:r>
              <a:rPr lang="ja"/>
              <a:t>コラボを開く</a:t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/>
          </a:blip>
          <a:srcRect b="64193" l="0" r="15290" t="0"/>
          <a:stretch/>
        </p:blipFill>
        <p:spPr>
          <a:xfrm>
            <a:off x="414550" y="1091850"/>
            <a:ext cx="7327700" cy="13522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/>
          <p:nvPr/>
        </p:nvSpPr>
        <p:spPr>
          <a:xfrm>
            <a:off x="1601825" y="1660625"/>
            <a:ext cx="1822200" cy="279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2" name="Google Shape;82;p16"/>
          <p:cNvSpPr/>
          <p:nvPr/>
        </p:nvSpPr>
        <p:spPr>
          <a:xfrm>
            <a:off x="3700600" y="1190225"/>
            <a:ext cx="2648100" cy="470400"/>
          </a:xfrm>
          <a:prstGeom prst="wedgeRoundRectCallout">
            <a:avLst>
              <a:gd fmla="val -59886" name="adj1"/>
              <a:gd fmla="val 53120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画面上部のこれを押す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0800" y="2571750"/>
            <a:ext cx="4847329" cy="24634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/>
          <p:nvPr/>
        </p:nvSpPr>
        <p:spPr>
          <a:xfrm flipH="1" rot="10800000">
            <a:off x="2042525" y="2571750"/>
            <a:ext cx="1381500" cy="11316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5" name="Google Shape;85;p16"/>
          <p:cNvSpPr/>
          <p:nvPr/>
        </p:nvSpPr>
        <p:spPr>
          <a:xfrm>
            <a:off x="414550" y="4089275"/>
            <a:ext cx="3086100" cy="945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※上記ボタンが無ければ、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　「Googleコラボ」で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　インターネットを検索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準備：実習ファイルを開く</a:t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299725" y="1040175"/>
            <a:ext cx="647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AutoNum type="arabicPeriod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ファイル → ノートブックをアップロード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376" y="1670475"/>
            <a:ext cx="6316575" cy="286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/>
          <p:nvPr/>
        </p:nvSpPr>
        <p:spPr>
          <a:xfrm>
            <a:off x="987350" y="1906100"/>
            <a:ext cx="602400" cy="294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1060850" y="2743750"/>
            <a:ext cx="1734000" cy="294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準備：実習ファイルを開く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299725" y="1040175"/>
            <a:ext cx="647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2.   参照ボタンを押す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350" y="1594275"/>
            <a:ext cx="5035075" cy="3165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/>
          <p:nvPr/>
        </p:nvSpPr>
        <p:spPr>
          <a:xfrm>
            <a:off x="3453525" y="3262875"/>
            <a:ext cx="543600" cy="294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875" y="2114550"/>
            <a:ext cx="3577275" cy="2529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5325" y="2114550"/>
            <a:ext cx="4074057" cy="25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準備：実習ファイルを開く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 txBox="1"/>
          <p:nvPr/>
        </p:nvSpPr>
        <p:spPr>
          <a:xfrm>
            <a:off x="223525" y="1040175"/>
            <a:ext cx="722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3. ダウンロードフォルダの .ipynb ファイルを開く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1" name="Google Shape;111;p19"/>
          <p:cNvSpPr/>
          <p:nvPr/>
        </p:nvSpPr>
        <p:spPr>
          <a:xfrm>
            <a:off x="584900" y="2905421"/>
            <a:ext cx="711000" cy="179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4648200" y="2603001"/>
            <a:ext cx="821400" cy="179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8138718" y="4369550"/>
            <a:ext cx="387600" cy="255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223525" y="1652850"/>
            <a:ext cx="326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【パソコン教室のパソコン】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5" name="Google Shape;115;p19"/>
          <p:cNvSpPr txBox="1"/>
          <p:nvPr/>
        </p:nvSpPr>
        <p:spPr>
          <a:xfrm>
            <a:off x="4240525" y="1652850"/>
            <a:ext cx="2022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【Chromebook】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6" name="Google Shape;116;p19"/>
          <p:cNvSpPr/>
          <p:nvPr/>
        </p:nvSpPr>
        <p:spPr>
          <a:xfrm>
            <a:off x="1437771" y="2905425"/>
            <a:ext cx="572700" cy="179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7" name="Google Shape;117;p19"/>
          <p:cNvSpPr/>
          <p:nvPr/>
        </p:nvSpPr>
        <p:spPr>
          <a:xfrm>
            <a:off x="2928016" y="4407642"/>
            <a:ext cx="572700" cy="179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8" name="Google Shape;118;p19"/>
          <p:cNvSpPr/>
          <p:nvPr/>
        </p:nvSpPr>
        <p:spPr>
          <a:xfrm>
            <a:off x="5647524" y="2588300"/>
            <a:ext cx="711000" cy="179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1.1 </a:t>
            </a:r>
            <a:r>
              <a:rPr lang="ja"/>
              <a:t>変数</a:t>
            </a:r>
            <a:endParaRPr/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475" y="989900"/>
            <a:ext cx="8390725" cy="374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1.2 </a:t>
            </a:r>
            <a:r>
              <a:rPr lang="ja"/>
              <a:t>データ型</a:t>
            </a:r>
            <a:endParaRPr/>
          </a:p>
        </p:txBody>
      </p:sp>
      <p:pic>
        <p:nvPicPr>
          <p:cNvPr id="130" name="Google Shape;1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975" y="1004625"/>
            <a:ext cx="8818825" cy="362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1"/>
          <p:cNvSpPr txBox="1"/>
          <p:nvPr/>
        </p:nvSpPr>
        <p:spPr>
          <a:xfrm>
            <a:off x="2983200" y="2968575"/>
            <a:ext cx="5995800" cy="15699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関数：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決まった処理をさせたいときに使う文字列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・</a:t>
            </a: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type</a:t>
            </a: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(a)：変数aの</a:t>
            </a: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データ型を調べる</a:t>
            </a:r>
            <a:endParaRPr sz="21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・</a:t>
            </a: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print</a:t>
            </a: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(b)：変数bの値を</a:t>
            </a:r>
            <a:r>
              <a:rPr lang="ja" sz="21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画面に表示する</a:t>
            </a:r>
            <a:endParaRPr sz="21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32" name="Google Shape;132;p21"/>
          <p:cNvCxnSpPr/>
          <p:nvPr/>
        </p:nvCxnSpPr>
        <p:spPr>
          <a:xfrm rot="10800000">
            <a:off x="3394700" y="2571625"/>
            <a:ext cx="0" cy="3969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21"/>
          <p:cNvCxnSpPr/>
          <p:nvPr/>
        </p:nvCxnSpPr>
        <p:spPr>
          <a:xfrm rot="10800000">
            <a:off x="5878275" y="2160325"/>
            <a:ext cx="0" cy="8082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